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735763" cy="9866313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entury Gothic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02" y="-192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2640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2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8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8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8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8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8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88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866217" y="4025494"/>
            <a:ext cx="6619242" cy="37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866216" y="2743200"/>
            <a:ext cx="6619244" cy="177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1447800" y="2828380"/>
            <a:ext cx="5459737" cy="25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2"/>
          </p:nvPr>
        </p:nvSpPr>
        <p:spPr>
          <a:xfrm>
            <a:off x="866216" y="3262993"/>
            <a:ext cx="6619244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673721" y="728439"/>
            <a:ext cx="601434" cy="194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6997868" y="1960340"/>
            <a:ext cx="601434" cy="194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олонки">
  <p:cSld name="Три колонки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2"/>
          </p:nvPr>
        </p:nvSpPr>
        <p:spPr>
          <a:xfrm>
            <a:off x="489347" y="2000250"/>
            <a:ext cx="2195513" cy="269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3"/>
          </p:nvPr>
        </p:nvSpPr>
        <p:spPr>
          <a:xfrm>
            <a:off x="2912745" y="1485900"/>
            <a:ext cx="2202181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4"/>
          </p:nvPr>
        </p:nvSpPr>
        <p:spPr>
          <a:xfrm>
            <a:off x="2904829" y="2000250"/>
            <a:ext cx="2210096" cy="269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5"/>
          </p:nvPr>
        </p:nvSpPr>
        <p:spPr>
          <a:xfrm>
            <a:off x="5343525" y="1485900"/>
            <a:ext cx="2199085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6"/>
          </p:nvPr>
        </p:nvSpPr>
        <p:spPr>
          <a:xfrm>
            <a:off x="5343525" y="2000250"/>
            <a:ext cx="2199085" cy="269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cxnSp>
        <p:nvCxnSpPr>
          <p:cNvPr id="114" name="Google Shape;114;p15"/>
          <p:cNvCxnSpPr/>
          <p:nvPr/>
        </p:nvCxnSpPr>
        <p:spPr>
          <a:xfrm>
            <a:off x="2794607" y="1600200"/>
            <a:ext cx="0" cy="29718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5221670" y="1600200"/>
            <a:ext cx="0" cy="297516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5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22" name="Google Shape;122;p16"/>
          <p:cNvSpPr>
            <a:spLocks noGrp="1"/>
          </p:cNvSpPr>
          <p:nvPr>
            <p:ph type="pic" idx="2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16"/>
          <p:cNvSpPr txBox="1">
            <a:spLocks noGrp="1"/>
          </p:cNvSpPr>
          <p:nvPr>
            <p:ph type="body" idx="3"/>
          </p:nvPr>
        </p:nvSpPr>
        <p:spPr>
          <a:xfrm>
            <a:off x="489347" y="3620409"/>
            <a:ext cx="2205038" cy="4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4"/>
          </p:nvPr>
        </p:nvSpPr>
        <p:spPr>
          <a:xfrm>
            <a:off x="2917032" y="3188212"/>
            <a:ext cx="2197894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25" name="Google Shape;125;p16"/>
          <p:cNvSpPr>
            <a:spLocks noGrp="1"/>
          </p:cNvSpPr>
          <p:nvPr>
            <p:ph type="pic" idx="5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6" name="Google Shape;126;p16"/>
          <p:cNvSpPr txBox="1">
            <a:spLocks noGrp="1"/>
          </p:cNvSpPr>
          <p:nvPr>
            <p:ph type="body" idx="6"/>
          </p:nvPr>
        </p:nvSpPr>
        <p:spPr>
          <a:xfrm>
            <a:off x="2916016" y="3620408"/>
            <a:ext cx="2200805" cy="4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7"/>
          </p:nvPr>
        </p:nvSpPr>
        <p:spPr>
          <a:xfrm>
            <a:off x="5343525" y="3188212"/>
            <a:ext cx="2199085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28" name="Google Shape;128;p16"/>
          <p:cNvSpPr>
            <a:spLocks noGrp="1"/>
          </p:cNvSpPr>
          <p:nvPr>
            <p:ph type="pic" idx="8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9" name="Google Shape;129;p16"/>
          <p:cNvSpPr txBox="1">
            <a:spLocks noGrp="1"/>
          </p:cNvSpPr>
          <p:nvPr>
            <p:ph type="body" idx="9"/>
          </p:nvPr>
        </p:nvSpPr>
        <p:spPr>
          <a:xfrm>
            <a:off x="5343432" y="3620406"/>
            <a:ext cx="2201998" cy="4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cxnSp>
        <p:nvCxnSpPr>
          <p:cNvPr id="130" name="Google Shape;130;p16"/>
          <p:cNvCxnSpPr/>
          <p:nvPr/>
        </p:nvCxnSpPr>
        <p:spPr>
          <a:xfrm>
            <a:off x="2794607" y="1600200"/>
            <a:ext cx="0" cy="29718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16"/>
          <p:cNvCxnSpPr/>
          <p:nvPr/>
        </p:nvCxnSpPr>
        <p:spPr>
          <a:xfrm>
            <a:off x="5221670" y="1600200"/>
            <a:ext cx="0" cy="297516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16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 rot="5400000">
            <a:off x="2609131" y="-241958"/>
            <a:ext cx="3146611" cy="670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 rot="5400000">
            <a:off x="4700587" y="1850231"/>
            <a:ext cx="4369594" cy="131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 rot="5400000">
            <a:off x="1259683" y="-104774"/>
            <a:ext cx="4026693" cy="556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27485" y="1545432"/>
            <a:ext cx="3297254" cy="314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9720" algn="l">
              <a:spcBef>
                <a:spcPts val="750"/>
              </a:spcBef>
              <a:spcAft>
                <a:spcPts val="0"/>
              </a:spcAft>
              <a:buSzPts val="1120"/>
              <a:buChar char="►"/>
              <a:defRPr sz="1400"/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4480" algn="l"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40870" y="1542069"/>
            <a:ext cx="3297256" cy="315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9720" algn="l">
              <a:spcBef>
                <a:spcPts val="750"/>
              </a:spcBef>
              <a:spcAft>
                <a:spcPts val="0"/>
              </a:spcAft>
              <a:buSzPts val="1120"/>
              <a:buChar char="►"/>
              <a:defRPr sz="1400"/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4480" algn="l"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827485" y="1885950"/>
            <a:ext cx="3297254" cy="280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9720" algn="l">
              <a:spcBef>
                <a:spcPts val="750"/>
              </a:spcBef>
              <a:spcAft>
                <a:spcPts val="0"/>
              </a:spcAft>
              <a:buSzPts val="1120"/>
              <a:buChar char="►"/>
              <a:defRPr sz="1400"/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4480" algn="l"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240872" y="1428750"/>
            <a:ext cx="3297254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120"/>
              <a:buNone/>
              <a:defRPr sz="140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240872" y="1885950"/>
            <a:ext cx="3297254" cy="280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9720" algn="l">
              <a:spcBef>
                <a:spcPts val="750"/>
              </a:spcBef>
              <a:spcAft>
                <a:spcPts val="0"/>
              </a:spcAft>
              <a:buSzPts val="1120"/>
              <a:buChar char="►"/>
              <a:defRPr sz="1400"/>
            </a:lvl1pPr>
            <a:lvl2pPr marL="914400" lvl="1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2pPr>
            <a:lvl3pPr marL="1371600" lvl="2" indent="-284480" algn="l"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3pPr>
            <a:lvl4pPr marL="1828800" lvl="3" indent="-274319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4pPr>
            <a:lvl5pPr marL="2286000" lvl="4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5pPr>
            <a:lvl6pPr marL="2743200" lvl="5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6pPr>
            <a:lvl7pPr marL="3200400" lvl="6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7pPr>
            <a:lvl8pPr marL="3657600" lvl="7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8pPr>
            <a:lvl9pPr marL="4114800" lvl="8" indent="-274320" algn="l">
              <a:spcBef>
                <a:spcPts val="750"/>
              </a:spcBef>
              <a:spcAft>
                <a:spcPts val="0"/>
              </a:spcAft>
              <a:buSzPts val="720"/>
              <a:buChar char="►"/>
              <a:defRPr sz="9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588462" y="1085850"/>
            <a:ext cx="389699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500"/>
            </a:lvl1pPr>
            <a:lvl2pPr marL="914400" lvl="1" indent="-299719" algn="l">
              <a:spcBef>
                <a:spcPts val="750"/>
              </a:spcBef>
              <a:spcAft>
                <a:spcPts val="0"/>
              </a:spcAft>
              <a:buSzPts val="1120"/>
              <a:buChar char="►"/>
              <a:defRPr sz="1400"/>
            </a:lvl2pPr>
            <a:lvl3pPr marL="1371600" lvl="2" indent="-289560" algn="l">
              <a:spcBef>
                <a:spcPts val="750"/>
              </a:spcBef>
              <a:spcAft>
                <a:spcPts val="0"/>
              </a:spcAft>
              <a:buSzPts val="960"/>
              <a:buChar char="►"/>
              <a:defRPr sz="1200"/>
            </a:lvl3pPr>
            <a:lvl4pPr marL="1828800" lvl="3" indent="-284480" algn="l"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4pPr>
            <a:lvl5pPr marL="2286000" lvl="4" indent="-284479" algn="l"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5pPr>
            <a:lvl6pPr marL="2743200" lvl="5" indent="-284479" algn="l"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6pPr>
            <a:lvl7pPr marL="3200400" lvl="6" indent="-284479" algn="l"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7pPr>
            <a:lvl8pPr marL="3657600" lvl="7" indent="-284479" algn="l"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8pPr>
            <a:lvl9pPr marL="4114800" lvl="8" indent="-284479" algn="l">
              <a:spcBef>
                <a:spcPts val="750"/>
              </a:spcBef>
              <a:spcAft>
                <a:spcPts val="0"/>
              </a:spcAft>
              <a:buSzPts val="880"/>
              <a:buChar char="►"/>
              <a:defRPr sz="11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866215" y="2346961"/>
            <a:ext cx="2550797" cy="217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866216" y="2743200"/>
            <a:ext cx="3813734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80"/>
              <a:buNone/>
              <a:defRPr sz="11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40"/>
              <a:buNone/>
              <a:defRPr sz="80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60"/>
              <a:buNone/>
              <a:defRPr sz="7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5999560" y="0"/>
            <a:ext cx="1202540" cy="8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04800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1200"/>
              <a:buFont typeface="Noto Sans Symbols"/>
              <a:buChar char="►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9719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9560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4480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880"/>
              <a:buFont typeface="Noto Sans Symbols"/>
              <a:buChar char="►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4479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880"/>
              <a:buFont typeface="Noto Sans Symbols"/>
              <a:buChar char="►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4479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880"/>
              <a:buFont typeface="Noto Sans Symbols"/>
              <a:buChar char="►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4479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880"/>
              <a:buFont typeface="Noto Sans Symbols"/>
              <a:buChar char="►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4479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880"/>
              <a:buFont typeface="Noto Sans Symbols"/>
              <a:buChar char="►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4479" algn="l" rtl="0">
              <a:spcBef>
                <a:spcPts val="750"/>
              </a:spcBef>
              <a:spcAft>
                <a:spcPts val="0"/>
              </a:spcAft>
              <a:buClr>
                <a:srgbClr val="86D1D8"/>
              </a:buClr>
              <a:buSzPts val="880"/>
              <a:buFont typeface="Noto Sans Symbols"/>
              <a:buChar char="►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subTitle" idx="1"/>
          </p:nvPr>
        </p:nvSpPr>
        <p:spPr>
          <a:xfrm>
            <a:off x="1060684" y="1707419"/>
            <a:ext cx="6881822" cy="19365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ru-RU" sz="2300" b="1" dirty="0"/>
              <a:t> </a:t>
            </a:r>
            <a:r>
              <a:rPr lang="ru-RU" sz="2300" b="1" cap="none" dirty="0"/>
              <a:t>АЛГОРИТМ </a:t>
            </a:r>
            <a:endParaRPr dirty="0"/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SzPct val="80000"/>
              <a:buNone/>
            </a:pPr>
            <a:r>
              <a:rPr lang="ru-RU" sz="2300" b="1" cap="none" dirty="0"/>
              <a:t>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  <a:endParaRPr dirty="0"/>
          </a:p>
        </p:txBody>
      </p:sp>
      <p:sp>
        <p:nvSpPr>
          <p:cNvPr id="152" name="Google Shape;152;p19"/>
          <p:cNvSpPr txBox="1"/>
          <p:nvPr/>
        </p:nvSpPr>
        <p:spPr>
          <a:xfrm>
            <a:off x="1520285" y="327489"/>
            <a:ext cx="5616624" cy="250054"/>
          </a:xfrm>
          <a:prstGeom prst="rect">
            <a:avLst/>
          </a:prstGeom>
          <a:noFill/>
          <a:ln>
            <a:noFill/>
          </a:ln>
          <a:effectLst>
            <a:reflection endPos="61000" sy="-100000" algn="bl" rotWithShape="0"/>
          </a:effectLst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0A09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rgbClr val="580A09"/>
                </a:solidFill>
                <a:latin typeface="Calibri"/>
                <a:ea typeface="Calibri"/>
                <a:cs typeface="Calibri"/>
                <a:sym typeface="Calibri"/>
              </a:rPr>
              <a:t>ВИТЕБСКОЕ ОБЛАСТНОЕ УПРАВЛЕНИЕ МЧС</a:t>
            </a:r>
            <a:endParaRPr sz="2000" b="1" i="0" u="none" strike="noStrike" cap="none">
              <a:solidFill>
                <a:srgbClr val="580A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1315198" y="4448899"/>
            <a:ext cx="7313262" cy="25005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b" anchorCtr="0">
            <a:normAutofit fontScale="60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0A09"/>
              </a:buClr>
              <a:buSzPct val="100000"/>
              <a:buFont typeface="Calibri"/>
              <a:buNone/>
            </a:pPr>
            <a:r>
              <a:rPr lang="ru-RU" sz="2400" b="0" i="0" u="none" strike="noStrike" cap="none">
                <a:solidFill>
                  <a:srgbClr val="580A09"/>
                </a:solidFill>
                <a:latin typeface="Calibri"/>
                <a:ea typeface="Calibri"/>
                <a:cs typeface="Calibri"/>
                <a:sym typeface="Calibri"/>
              </a:rPr>
              <a:t>г. Витебск															             2024 год</a:t>
            </a:r>
            <a:endParaRPr sz="2400" b="0" i="0" u="none" strike="noStrike" cap="none">
              <a:solidFill>
                <a:srgbClr val="580A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552" y="327489"/>
            <a:ext cx="1371908" cy="137993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71764"/>
              </a:srgbClr>
            </a:outerShdw>
          </a:effectLst>
        </p:spPr>
      </p:pic>
      <p:pic>
        <p:nvPicPr>
          <p:cNvPr id="155" name="Google Shape;155;p19" descr="Эскиз Знак Витебск УМЧС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030" y="3876784"/>
            <a:ext cx="822168" cy="8221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Google Shape;312;p28"/>
          <p:cNvCxnSpPr/>
          <p:nvPr/>
        </p:nvCxnSpPr>
        <p:spPr>
          <a:xfrm>
            <a:off x="67056" y="4875928"/>
            <a:ext cx="9043416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3" name="Google Shape;313;p28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pic>
        <p:nvPicPr>
          <p:cNvPr id="314" name="Google Shape;314;p28" descr="Эскиз Знак Витебск УМЧ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71" y="4666457"/>
            <a:ext cx="418941" cy="41894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8"/>
          <p:cNvSpPr/>
          <p:nvPr/>
        </p:nvSpPr>
        <p:spPr>
          <a:xfrm>
            <a:off x="718227" y="173600"/>
            <a:ext cx="7870300" cy="32316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6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Координация деятельности субъектов профилактики правонарушений</a:t>
            </a:r>
            <a:endParaRPr sz="15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28"/>
          <p:cNvSpPr/>
          <p:nvPr/>
        </p:nvSpPr>
        <p:spPr>
          <a:xfrm>
            <a:off x="202038" y="2004427"/>
            <a:ext cx="2582105" cy="272415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Витебское областное УМЧС</a:t>
            </a:r>
            <a:endParaRPr/>
          </a:p>
        </p:txBody>
      </p:sp>
      <p:sp>
        <p:nvSpPr>
          <p:cNvPr id="317" name="Google Shape;317;p28"/>
          <p:cNvSpPr/>
          <p:nvPr/>
        </p:nvSpPr>
        <p:spPr>
          <a:xfrm>
            <a:off x="6591867" y="1978889"/>
            <a:ext cx="2380658" cy="32349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 пожаров</a:t>
            </a:r>
            <a:endParaRPr/>
          </a:p>
        </p:txBody>
      </p:sp>
      <p:sp>
        <p:nvSpPr>
          <p:cNvPr id="318" name="Google Shape;318;p28"/>
          <p:cNvSpPr/>
          <p:nvPr/>
        </p:nvSpPr>
        <p:spPr>
          <a:xfrm>
            <a:off x="202037" y="729001"/>
            <a:ext cx="8770487" cy="63094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6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u="none" strike="noStrike" cap="none">
                <a:solidFill>
                  <a:srgbClr val="F38D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Общее руководство и контроль за деятельностью субъекта профилактики</a:t>
            </a:r>
            <a:r>
              <a:rPr lang="ru-RU" sz="15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500" b="0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правонарушений по предупреждению правонарушений, способствующих гибели людей от внешних причин в жилищном фонде, </a:t>
            </a:r>
            <a:r>
              <a:rPr lang="ru-RU" sz="1500" b="1" i="1" u="none" strike="noStrike" cap="none">
                <a:solidFill>
                  <a:srgbClr val="F38D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осуществляются его руководителем</a:t>
            </a:r>
            <a:r>
              <a:rPr lang="ru-RU" sz="1500" b="0" i="1" u="none" strike="noStrike" cap="none">
                <a:solidFill>
                  <a:srgbClr val="F38D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 b="0" i="1" u="none" strike="noStrike" cap="none">
              <a:solidFill>
                <a:srgbClr val="F38D8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28"/>
          <p:cNvSpPr/>
          <p:nvPr/>
        </p:nvSpPr>
        <p:spPr>
          <a:xfrm>
            <a:off x="6591869" y="2519950"/>
            <a:ext cx="2380659" cy="6129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 воздействия электротока и взрывов газового оборудования 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28"/>
          <p:cNvSpPr/>
          <p:nvPr/>
        </p:nvSpPr>
        <p:spPr>
          <a:xfrm>
            <a:off x="172369" y="2519950"/>
            <a:ext cx="2611773" cy="6129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Госэнергогазнадзор, энерго- и газоснабжающия организация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28"/>
          <p:cNvSpPr/>
          <p:nvPr/>
        </p:nvSpPr>
        <p:spPr>
          <a:xfrm>
            <a:off x="6591870" y="3565758"/>
            <a:ext cx="2380657" cy="44267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 случайного отравления алкоголем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8"/>
          <p:cNvSpPr/>
          <p:nvPr/>
        </p:nvSpPr>
        <p:spPr>
          <a:xfrm>
            <a:off x="172368" y="3395499"/>
            <a:ext cx="2611773" cy="78319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главное управление по здравоохранению, гос. организации здравоохранения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28"/>
          <p:cNvSpPr/>
          <p:nvPr/>
        </p:nvSpPr>
        <p:spPr>
          <a:xfrm>
            <a:off x="6591868" y="4369753"/>
            <a:ext cx="2380657" cy="272415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 нападения (насилия)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28"/>
          <p:cNvSpPr/>
          <p:nvPr/>
        </p:nvSpPr>
        <p:spPr>
          <a:xfrm>
            <a:off x="202038" y="4369754"/>
            <a:ext cx="2582102" cy="272415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управление внутренних дел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5" name="Google Shape;325;p28"/>
          <p:cNvCxnSpPr>
            <a:stCxn id="316" idx="3"/>
            <a:endCxn id="317" idx="1"/>
          </p:cNvCxnSpPr>
          <p:nvPr/>
        </p:nvCxnSpPr>
        <p:spPr>
          <a:xfrm>
            <a:off x="2784143" y="2140635"/>
            <a:ext cx="38076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6" name="Google Shape;326;p28"/>
          <p:cNvCxnSpPr>
            <a:stCxn id="320" idx="3"/>
            <a:endCxn id="319" idx="1"/>
          </p:cNvCxnSpPr>
          <p:nvPr/>
        </p:nvCxnSpPr>
        <p:spPr>
          <a:xfrm>
            <a:off x="2784142" y="2826417"/>
            <a:ext cx="3807600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7" name="Google Shape;327;p28"/>
          <p:cNvCxnSpPr>
            <a:stCxn id="322" idx="3"/>
            <a:endCxn id="321" idx="1"/>
          </p:cNvCxnSpPr>
          <p:nvPr/>
        </p:nvCxnSpPr>
        <p:spPr>
          <a:xfrm>
            <a:off x="2784141" y="3787096"/>
            <a:ext cx="3807600" cy="0"/>
          </a:xfrm>
          <a:prstGeom prst="straightConnector1">
            <a:avLst/>
          </a:prstGeom>
          <a:noFill/>
          <a:ln w="38100" cap="flat" cmpd="sng">
            <a:solidFill>
              <a:srgbClr val="00CC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8" name="Google Shape;328;p28"/>
          <p:cNvCxnSpPr>
            <a:stCxn id="324" idx="3"/>
            <a:endCxn id="323" idx="1"/>
          </p:cNvCxnSpPr>
          <p:nvPr/>
        </p:nvCxnSpPr>
        <p:spPr>
          <a:xfrm>
            <a:off x="2784140" y="4505962"/>
            <a:ext cx="3807600" cy="0"/>
          </a:xfrm>
          <a:prstGeom prst="straightConnector1">
            <a:avLst/>
          </a:prstGeom>
          <a:noFill/>
          <a:ln w="38100" cap="flat" cmpd="sng">
            <a:solidFill>
              <a:srgbClr val="EFD37E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9" name="Google Shape;329;p28"/>
          <p:cNvSpPr/>
          <p:nvPr/>
        </p:nvSpPr>
        <p:spPr>
          <a:xfrm>
            <a:off x="3083375" y="2010411"/>
            <a:ext cx="3140004" cy="2656046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>
                <a:solidFill>
                  <a:srgbClr val="76467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посредством информирования субъектов профилактики правонарушений, иных заинтересованных о проблемных вопросах, выработки и реализации совместных профилактических мероприятий, а так же внесения предложений в облисполком, горрайисполкомы о необходимости совместного рассмотрения проблемных вопросов</a:t>
            </a:r>
            <a:endParaRPr/>
          </a:p>
        </p:txBody>
      </p:sp>
      <p:sp>
        <p:nvSpPr>
          <p:cNvPr id="330" name="Google Shape;330;p28"/>
          <p:cNvSpPr/>
          <p:nvPr/>
        </p:nvSpPr>
        <p:spPr>
          <a:xfrm>
            <a:off x="202038" y="1488260"/>
            <a:ext cx="8770486" cy="4514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6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пределах компетенции координацию деятельности субъектов профилактики правонарушений, иных заинтересованных осуществляют:</a:t>
            </a:r>
            <a:endParaRPr sz="15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5" name="Google Shape;335;p29"/>
          <p:cNvCxnSpPr/>
          <p:nvPr/>
        </p:nvCxnSpPr>
        <p:spPr>
          <a:xfrm>
            <a:off x="67056" y="4875928"/>
            <a:ext cx="9043416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29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pic>
        <p:nvPicPr>
          <p:cNvPr id="337" name="Google Shape;337;p29" descr="Эскиз Знак Витебск УМЧ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71" y="4666457"/>
            <a:ext cx="418941" cy="41894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9"/>
          <p:cNvSpPr/>
          <p:nvPr/>
        </p:nvSpPr>
        <p:spPr>
          <a:xfrm>
            <a:off x="1545782" y="249778"/>
            <a:ext cx="6085963" cy="45397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Деятельность местных исполнительных и распорядительных органов</a:t>
            </a:r>
            <a:endParaRPr sz="15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172372" y="857248"/>
            <a:ext cx="2124261" cy="3793936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Облисполкомом</a:t>
            </a: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мере необходимости, но </a:t>
            </a:r>
            <a:r>
              <a:rPr lang="ru-RU" sz="12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реже 1 раза в квартал</a:t>
            </a: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 участием заместителя председателя облисполкома по направлению деятельности с оформлением поручений:</a:t>
            </a:r>
            <a:endParaRPr/>
          </a:p>
          <a:p>
            <a:pPr marL="171450" marR="0" lvl="0" indent="-171450" algn="just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рассматриваются вопросы качества и эффективности проводимой работы;</a:t>
            </a:r>
            <a:endParaRPr/>
          </a:p>
          <a:p>
            <a:pPr marL="171450" marR="0" lvl="0" indent="-171450" algn="just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принимаются решения об ее изучении, активизации, реализации мероприятий по повышению ее эффективности.</a:t>
            </a:r>
            <a:endParaRPr/>
          </a:p>
        </p:txBody>
      </p:sp>
      <p:sp>
        <p:nvSpPr>
          <p:cNvPr id="340" name="Google Shape;340;p29"/>
          <p:cNvSpPr/>
          <p:nvPr/>
        </p:nvSpPr>
        <p:spPr>
          <a:xfrm>
            <a:off x="2504783" y="857248"/>
            <a:ext cx="3806455" cy="3847862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Горрайисполкомы, администрации районов в г. Витебске</a:t>
            </a: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/>
          </a:p>
          <a:p>
            <a:pPr marL="171450" marR="0" lvl="0" indent="-171450" algn="just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entury Gothic"/>
              <a:buChar char="-"/>
            </a:pPr>
            <a:r>
              <a:rPr lang="ru-RU" sz="12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формируют списки</a:t>
            </a: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категорированных граждан и семей (корректировка списков осуществляется до 15 января и 15 июля), не позднее 20 января и 20 июля </a:t>
            </a:r>
            <a:r>
              <a:rPr lang="ru-RU" sz="12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направляют </a:t>
            </a: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их субъектам профилактики правонарушений;</a:t>
            </a:r>
            <a:endParaRPr/>
          </a:p>
          <a:p>
            <a:pPr marL="171450" marR="0" lvl="0" indent="-171450" algn="just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мере необходимости, но </a:t>
            </a:r>
            <a:r>
              <a:rPr lang="ru-RU" sz="12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реже 1 раза в месяц</a:t>
            </a: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 оформлением поручений рассматривают вопросы качества и эффективности проводимой работы, принимают решения об ее изучении, активизации, заслушивании руководителей субъектов профилактики;</a:t>
            </a:r>
            <a:endParaRPr/>
          </a:p>
          <a:p>
            <a:pPr marL="171450" marR="0" lvl="0" indent="-171450" algn="just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анализируют состояние безопасности, вырабатывают мероприятия по повышению эффективности деятельности субъектов по предупреждению гибели людей от внешних причин;</a:t>
            </a:r>
            <a:endParaRPr/>
          </a:p>
          <a:p>
            <a:pPr marL="171450" marR="0" lvl="0" indent="-171450" algn="just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информируют облисполком о ходе работы.  </a:t>
            </a: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29"/>
          <p:cNvSpPr/>
          <p:nvPr/>
        </p:nvSpPr>
        <p:spPr>
          <a:xfrm>
            <a:off x="6517758" y="807626"/>
            <a:ext cx="2454490" cy="3828936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Поселковые, сельские исполнительные комитеты</a:t>
            </a: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71450" algn="just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осуществляют учет и анализ поступившей от субъектов профилактики правонарушений информации, а так же контроль за принятием мер в пределах компетенции;</a:t>
            </a:r>
            <a:endParaRPr/>
          </a:p>
          <a:p>
            <a:pPr marL="171450" marR="0" lvl="0" indent="-171450" algn="just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информируют горрайисполкомы о ходе работы, имеющихся проблемных вопросах, в т.ч. о непринятии мер реагирования;</a:t>
            </a:r>
            <a:endParaRPr/>
          </a:p>
          <a:p>
            <a:pPr marL="171450" marR="0" lvl="0" indent="-171450" algn="just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ходатайствуют о поощрении представителей субъектов профилактики, граждан.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sp>
        <p:nvSpPr>
          <p:cNvPr id="347" name="Google Shape;347;p30"/>
          <p:cNvSpPr/>
          <p:nvPr/>
        </p:nvSpPr>
        <p:spPr>
          <a:xfrm>
            <a:off x="391886" y="336379"/>
            <a:ext cx="7413644" cy="45397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dk1">
                <a:alpha val="47843"/>
              </a:scheme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Критерии и признаки небезопасных условий проживания граждан в жилищном фонде</a:t>
            </a:r>
            <a:endParaRPr sz="15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48" name="Google Shape;348;p30"/>
          <p:cNvCxnSpPr/>
          <p:nvPr/>
        </p:nvCxnSpPr>
        <p:spPr>
          <a:xfrm>
            <a:off x="67056" y="4875928"/>
            <a:ext cx="9043416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9" name="Google Shape;349;p30" descr="Эскиз Знак Витебск УМЧ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71" y="4666457"/>
            <a:ext cx="418941" cy="41894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0"/>
          <p:cNvSpPr/>
          <p:nvPr/>
        </p:nvSpPr>
        <p:spPr>
          <a:xfrm>
            <a:off x="282747" y="2059192"/>
            <a:ext cx="3045243" cy="357545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имеются сквозные трещины в печи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30"/>
          <p:cNvSpPr/>
          <p:nvPr/>
        </p:nvSpPr>
        <p:spPr>
          <a:xfrm>
            <a:off x="282748" y="955290"/>
            <a:ext cx="8770486" cy="63094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6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Критерий небезопасных условий проживания граждан в жилищном фонде – </a:t>
            </a:r>
            <a:r>
              <a:rPr lang="ru-RU" sz="1200" b="1" i="0" u="none" strike="noStrike" cap="none">
                <a:solidFill>
                  <a:srgbClr val="F38D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состояние домовладения (квартиры), прилегающей территории, инженерных коммуникаций, оборудования </a:t>
            </a:r>
            <a:r>
              <a:rPr lang="ru-RU" sz="12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(приложение к алгоритму).</a:t>
            </a:r>
            <a:endParaRPr/>
          </a:p>
        </p:txBody>
      </p:sp>
      <p:sp>
        <p:nvSpPr>
          <p:cNvPr id="352" name="Google Shape;352;p30"/>
          <p:cNvSpPr/>
          <p:nvPr/>
        </p:nvSpPr>
        <p:spPr>
          <a:xfrm>
            <a:off x="282748" y="1734779"/>
            <a:ext cx="6256275" cy="27186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6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Признаки небезопасных условий проживания граждан в жилищном фонде:</a:t>
            </a:r>
            <a:endParaRPr sz="1200" b="1" i="0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30"/>
          <p:cNvSpPr/>
          <p:nvPr/>
        </p:nvSpPr>
        <p:spPr>
          <a:xfrm>
            <a:off x="282744" y="2753176"/>
            <a:ext cx="3045243" cy="86832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участок пола из горючих материалов (доска, паркет и другое) перед топочным отверстием не защищен негорючим материалом (металлический лист, плитка и другое)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30"/>
          <p:cNvSpPr/>
          <p:nvPr/>
        </p:nvSpPr>
        <p:spPr>
          <a:xfrm>
            <a:off x="282748" y="3993744"/>
            <a:ext cx="3045243" cy="485239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топочная дверца печи неисправна (не закрывается)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5" name="Google Shape;355;p30"/>
          <p:cNvPicPr preferRelativeResize="0"/>
          <p:nvPr/>
        </p:nvPicPr>
        <p:blipFill rotWithShape="1">
          <a:blip r:embed="rId4">
            <a:alphaModFix/>
          </a:blip>
          <a:srcRect l="-113" r="114"/>
          <a:stretch/>
        </p:blipFill>
        <p:spPr>
          <a:xfrm>
            <a:off x="3562764" y="2123039"/>
            <a:ext cx="1773800" cy="193455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0"/>
          <p:cNvSpPr/>
          <p:nvPr/>
        </p:nvSpPr>
        <p:spPr>
          <a:xfrm>
            <a:off x="3562764" y="2123039"/>
            <a:ext cx="273153" cy="27186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6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2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7" name="Google Shape;357;p30"/>
          <p:cNvPicPr preferRelativeResize="0"/>
          <p:nvPr/>
        </p:nvPicPr>
        <p:blipFill rotWithShape="1">
          <a:blip r:embed="rId5">
            <a:alphaModFix/>
          </a:blip>
          <a:srcRect l="16520" t="-3236" r="-220" b="1"/>
          <a:stretch/>
        </p:blipFill>
        <p:spPr>
          <a:xfrm>
            <a:off x="5479450" y="2063743"/>
            <a:ext cx="1623099" cy="199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0"/>
          <p:cNvSpPr/>
          <p:nvPr/>
        </p:nvSpPr>
        <p:spPr>
          <a:xfrm>
            <a:off x="5479450" y="2128943"/>
            <a:ext cx="273153" cy="27186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6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</p:txBody>
      </p:sp>
      <p:pic>
        <p:nvPicPr>
          <p:cNvPr id="359" name="Google Shape;359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8874" y="2123039"/>
            <a:ext cx="1594884" cy="193455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0"/>
          <p:cNvSpPr/>
          <p:nvPr/>
        </p:nvSpPr>
        <p:spPr>
          <a:xfrm>
            <a:off x="7208874" y="2123038"/>
            <a:ext cx="273153" cy="27186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6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2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1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366" name="Google Shape;366;p31"/>
          <p:cNvSpPr/>
          <p:nvPr/>
        </p:nvSpPr>
        <p:spPr>
          <a:xfrm>
            <a:off x="893135" y="291285"/>
            <a:ext cx="710255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Ответственность, предусмотренная законодательством, за нарушение требований при устройстве и эксплуатации печей  </a:t>
            </a:r>
            <a:endParaRPr sz="15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489099" y="914819"/>
            <a:ext cx="8197702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ответственность за нарушение требований пожарной безопасности, в частности за нарушение требований пожарной безопасности к организации технологического процесса, размещению и эксплуатации теплогенерирующих аппаратов и отопительных приборов, а также теплоемких печей предусмотрена ч.4 ст. 24.36 (Нарушение требований пожарной безопасности) Кодекса Республики Беларусь об Административных Правонарушениях и влечет наложение штрафа в размере до 15 базовых величин, а на юридическое лицо – до 100 базовых величин.</a:t>
            </a:r>
            <a:endParaRPr sz="1400" b="0" i="1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31"/>
          <p:cNvSpPr/>
          <p:nvPr/>
        </p:nvSpPr>
        <p:spPr>
          <a:xfrm>
            <a:off x="489099" y="2701090"/>
            <a:ext cx="819770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Помимо мер административного принуждения работниками органов по чрезвычайным ситуациям при выявлении нарушений правил устройства и эксплуатации печей, теплогенерирующих агрегатов и устройств, создающих реальную угрозу возникновения пожара (отсутствие дверцы топливника, зольника, отсутствие кирпичей в кладке печи, отсутствие дымохода и т.п.), выявлении теплогенерирующих агрегатов незаводского изготовления либо без подтверждения их соответствия требованиям технических регламентов, выносится требование о приостановлении (запрете) эксплуатации таких печей (устройств).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2"/>
          <p:cNvSpPr txBox="1">
            <a:spLocks noGrp="1"/>
          </p:cNvSpPr>
          <p:nvPr>
            <p:ph type="subTitle" idx="1"/>
          </p:nvPr>
        </p:nvSpPr>
        <p:spPr>
          <a:xfrm>
            <a:off x="1219057" y="2406646"/>
            <a:ext cx="6686550" cy="52762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/>
              <a:t> </a:t>
            </a:r>
            <a:r>
              <a:rPr lang="ru-RU" sz="2400" b="1" cap="none"/>
              <a:t>Спасибо за внимание</a:t>
            </a:r>
            <a:endParaRPr sz="2400" b="1"/>
          </a:p>
        </p:txBody>
      </p:sp>
      <p:sp>
        <p:nvSpPr>
          <p:cNvPr id="374" name="Google Shape;374;p32"/>
          <p:cNvSpPr txBox="1"/>
          <p:nvPr/>
        </p:nvSpPr>
        <p:spPr>
          <a:xfrm>
            <a:off x="1520285" y="327489"/>
            <a:ext cx="5616624" cy="250054"/>
          </a:xfrm>
          <a:prstGeom prst="rect">
            <a:avLst/>
          </a:prstGeom>
          <a:noFill/>
          <a:ln>
            <a:noFill/>
          </a:ln>
          <a:effectLst>
            <a:reflection endPos="61000" sy="-100000" algn="bl" rotWithShape="0"/>
          </a:effectLst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0A09"/>
              </a:buClr>
              <a:buSzPts val="2000"/>
              <a:buFont typeface="Calibri"/>
              <a:buNone/>
            </a:pPr>
            <a:r>
              <a:rPr lang="ru-RU" sz="2000" b="1" i="0" u="none" strike="noStrike" cap="none">
                <a:solidFill>
                  <a:srgbClr val="580A09"/>
                </a:solidFill>
                <a:latin typeface="Calibri"/>
                <a:ea typeface="Calibri"/>
                <a:cs typeface="Calibri"/>
                <a:sym typeface="Calibri"/>
              </a:rPr>
              <a:t>ВИТЕБСКОЕ ОБЛАСТНОЕ УПРАВЛЕНИЕ МЧС</a:t>
            </a:r>
            <a:endParaRPr sz="2000" b="1" i="0" u="none" strike="noStrike" cap="none">
              <a:solidFill>
                <a:srgbClr val="580A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2"/>
          <p:cNvSpPr txBox="1"/>
          <p:nvPr/>
        </p:nvSpPr>
        <p:spPr>
          <a:xfrm>
            <a:off x="1315198" y="4448899"/>
            <a:ext cx="7313262" cy="25005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b" anchorCtr="0">
            <a:normAutofit fontScale="60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0A09"/>
              </a:buClr>
              <a:buSzPct val="100000"/>
              <a:buFont typeface="Calibri"/>
              <a:buNone/>
            </a:pPr>
            <a:r>
              <a:rPr lang="ru-RU" sz="2400" b="0" i="0" u="none" strike="noStrike" cap="none">
                <a:solidFill>
                  <a:srgbClr val="580A09"/>
                </a:solidFill>
                <a:latin typeface="Calibri"/>
                <a:ea typeface="Calibri"/>
                <a:cs typeface="Calibri"/>
                <a:sym typeface="Calibri"/>
              </a:rPr>
              <a:t>г. Витебск															                2024 год</a:t>
            </a:r>
            <a:endParaRPr sz="2400" b="0" i="0" u="none" strike="noStrike" cap="none">
              <a:solidFill>
                <a:srgbClr val="580A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552" y="327489"/>
            <a:ext cx="1371908" cy="137993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71764"/>
              </a:srgbClr>
            </a:outerShdw>
          </a:effectLst>
        </p:spPr>
      </p:pic>
      <p:pic>
        <p:nvPicPr>
          <p:cNvPr id="377" name="Google Shape;377;p32" descr="Эскиз Знак Витебск УМЧС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030" y="3876784"/>
            <a:ext cx="822168" cy="8221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591312" y="849867"/>
            <a:ext cx="7938539" cy="35163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Решение Витебского областного исполнительного комитета </a:t>
            </a:r>
            <a:br>
              <a:rPr lang="ru-RU" sz="16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№703 от 14 декабря 2022 «О мерах по профилактике правонарушений, способствующих гибели людей от внешних причин в жилищном фонде» 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Century Gothic"/>
              <a:buChar char="-"/>
            </a:pPr>
            <a:r>
              <a:rPr lang="ru-RU" sz="16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определен 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фонде;</a:t>
            </a:r>
            <a:endParaRPr/>
          </a:p>
          <a:p>
            <a:pPr marL="285750" marR="0" lvl="0" indent="-1841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None/>
            </a:pPr>
            <a:endParaRPr sz="16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Century Gothic"/>
              <a:buChar char="-"/>
            </a:pPr>
            <a:r>
              <a:rPr lang="ru-RU" sz="16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главным управлениям по образованию и здравоохранению, управлению внутренних дел, комитету по труду, занятости и социальной защите облисполкома, горрайисполкомам, УМЧС, РУП «Витебскэнерго», УП «Витебскоблгаз», филиалу Госэнергогазнадзора поручено обеспечить взаимодействие в соответствии с алгоритмом.</a:t>
            </a:r>
            <a:endParaRPr/>
          </a:p>
        </p:txBody>
      </p:sp>
      <p:cxnSp>
        <p:nvCxnSpPr>
          <p:cNvPr id="162" name="Google Shape;162;p20"/>
          <p:cNvCxnSpPr/>
          <p:nvPr/>
        </p:nvCxnSpPr>
        <p:spPr>
          <a:xfrm>
            <a:off x="67056" y="4875928"/>
            <a:ext cx="9043416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3" name="Google Shape;163;p20" descr="Эскиз Знак Витебск УМЧ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71" y="4666457"/>
            <a:ext cx="418941" cy="418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21"/>
          <p:cNvCxnSpPr/>
          <p:nvPr/>
        </p:nvCxnSpPr>
        <p:spPr>
          <a:xfrm>
            <a:off x="67056" y="4875928"/>
            <a:ext cx="9043416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21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pic>
        <p:nvPicPr>
          <p:cNvPr id="170" name="Google Shape;170;p21" descr="Эскиз Знак Витебск УМЧ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71" y="4666457"/>
            <a:ext cx="418941" cy="41894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/>
          <p:nvPr/>
        </p:nvSpPr>
        <p:spPr>
          <a:xfrm>
            <a:off x="846160" y="169385"/>
            <a:ext cx="7083189" cy="83099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6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Субъекты профилактики, участвующие в деятельности </a:t>
            </a:r>
            <a:br>
              <a:rPr lang="ru-RU" sz="16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6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предупреждению правонарушений, способствующих гибели людей от внешних причин в жилищном фонде</a:t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337337" y="1338936"/>
            <a:ext cx="8502854" cy="308546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Char char="-"/>
            </a:pPr>
            <a:r>
              <a:rPr lang="ru-RU" sz="1400" b="0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облисполком, горрайисполкомы, администрации районов в г. Витебске;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Char char="-"/>
            </a:pPr>
            <a:r>
              <a:rPr lang="ru-RU" sz="1400" b="0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комитет по труду, занятости и социальной защите облисполкома, территориальные центры социального обслуживания населения;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Char char="-"/>
            </a:pPr>
            <a:r>
              <a:rPr lang="ru-RU" sz="1400" b="0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управление внутренних дел облисполкома;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Char char="-"/>
            </a:pPr>
            <a:r>
              <a:rPr lang="ru-RU" sz="1400" b="0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Витебское областное управление МЧС;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Char char="-"/>
            </a:pPr>
            <a:r>
              <a:rPr lang="ru-RU" sz="1400" b="0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филиал Госэнергогазнадзора по Витебской области, РУП «Витебскэнерго», </a:t>
            </a:r>
            <a:br>
              <a:rPr lang="ru-RU" sz="1400" b="0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400" b="0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УП «Витебскоблгаз»;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Char char="-"/>
            </a:pPr>
            <a:r>
              <a:rPr lang="ru-RU" sz="1400" b="0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главное управление по здравоохранению облисполкома, государственные организации здравоохранения;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Char char="-"/>
            </a:pPr>
            <a:r>
              <a:rPr lang="ru-RU" sz="1400" b="0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главное управление по образованию облисполкома, структурные подразделения горрайисполкомов, администраций районов в г. Витебске, осуществляющие государственно-властные полномочия в сфере образования, учреждения образования.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 согласия местных Советов депутатов в деятельности могут принимать участие депутаты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22"/>
          <p:cNvCxnSpPr/>
          <p:nvPr/>
        </p:nvCxnSpPr>
        <p:spPr>
          <a:xfrm>
            <a:off x="67056" y="4875928"/>
            <a:ext cx="9043416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p22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pic>
        <p:nvPicPr>
          <p:cNvPr id="179" name="Google Shape;179;p22" descr="Эскиз Знак Витебск УМЧ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71" y="4666457"/>
            <a:ext cx="418941" cy="41894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/>
          <p:nvPr/>
        </p:nvSpPr>
        <p:spPr>
          <a:xfrm>
            <a:off x="1138687" y="134130"/>
            <a:ext cx="6625719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6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Критерии и признаки небезопасных условий проживания</a:t>
            </a:r>
            <a:endParaRPr sz="16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-33528" y="549309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 Состояние домовладения (квартиры), прилегающей территории, инженерных коммуникаций, оборудования</a:t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0" y="1069003"/>
            <a:ext cx="9043416" cy="39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признаки несоответствия установленным требованиям устройства и эксплуатации печи: </a:t>
            </a: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955" marR="0" lvl="0" indent="450214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имеется сквозная трещина в печи;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9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участок пола из горючих материалов (доска, паркет и другое) перед топочным отверстием печи не защищен негорючим материалом (металлический лист, плитка и другое);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9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топочная дверца печи неисправна (не закрывается).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признаки несоответствия электрических сетей и (или) электрооборудования требованиям, предъявляемым к их устройству и (или) эксплуатации:</a:t>
            </a:r>
            <a:endParaRPr/>
          </a:p>
          <a:p>
            <a:pPr marL="20955" marR="0" lvl="0" indent="450214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допускается эксплуатация выключателей и розеток, в том числе на удлинителях, без корпуса, либо корпус имеет повреждения (оплавлен, расколот);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9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эксплуатируются оголенные или имеющие повреждения электрические провода, кабели (следы оплавления, трещины);</a:t>
            </a:r>
            <a:endParaRPr/>
          </a:p>
          <a:p>
            <a:pPr marL="2159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соединение проводов, кабелей, расположенных в видимой части помещения, выполнено методом скрутки.</a:t>
            </a:r>
            <a:endParaRPr/>
          </a:p>
          <a:p>
            <a:pPr marL="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признаки несоответствия установленного газового оборудования, вводных, внутренних газопроводов требованиям, предъявляемым к их устройству и (или) эксплуатации:</a:t>
            </a:r>
            <a:endParaRPr/>
          </a:p>
          <a:p>
            <a:pPr marL="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сушка вещей осуществляется над пламенем горелок газовой плиты;</a:t>
            </a:r>
            <a:endParaRPr/>
          </a:p>
          <a:p>
            <a:pPr marL="2159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имеются следы сквозной коррозии, механические повреждения газового оборудования;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" name="Google Shape;187;p23"/>
          <p:cNvCxnSpPr/>
          <p:nvPr/>
        </p:nvCxnSpPr>
        <p:spPr>
          <a:xfrm>
            <a:off x="67056" y="4875928"/>
            <a:ext cx="9043416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" name="Google Shape;188;p23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pic>
        <p:nvPicPr>
          <p:cNvPr id="189" name="Google Shape;189;p23" descr="Эскиз Знак Витебск УМЧ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71" y="4666457"/>
            <a:ext cx="418941" cy="41894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/>
          <p:nvPr/>
        </p:nvSpPr>
        <p:spPr>
          <a:xfrm>
            <a:off x="33528" y="221797"/>
            <a:ext cx="91104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" marR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имеются механические повреждения присоединительного гибкого шланга (перегибы, порезы, сквозные трещины и (или) протертости);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9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допускается хранение газовых баллонов в неподключенном состоянии;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9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вентиляционная решетка, расположенная в видимой части помещения, закрыта (заклеена) посторонними предметами.</a:t>
            </a: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признаки несоответствия установленного газового оборудования, вводных, внутренних газопроводов признаки несоответствия установленных теплоустановок требованиям, предъявляемым к его устройству и (или) эксплуатации:</a:t>
            </a:r>
            <a:r>
              <a:rPr lang="ru-RU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имеется механическое повреждение корпуса котла, течь из него.</a:t>
            </a: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172371" y="2200983"/>
            <a:ext cx="36503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Условия проживания граждан </a:t>
            </a:r>
            <a:endParaRPr sz="16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33528" y="2648889"/>
            <a:ext cx="9043416" cy="173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антисанитарное состояние жилья;</a:t>
            </a: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домовладение (квартира) отключено от электроснабжения;</a:t>
            </a: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неспособность граждан к самообслуживанию;</a:t>
            </a: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наличие в доме детей дошкольного возраста без присмотра;</a:t>
            </a: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наличие видимых признаков нахождения граждан в состоянии алкогольного и (или) наркотического опьянения;</a:t>
            </a:r>
            <a:endParaRPr/>
          </a:p>
          <a:p>
            <a:pPr marL="0" marR="0" lvl="0" indent="45021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наличие видимых признаков телесных повреждений у проживающих граждан;</a:t>
            </a:r>
            <a:endParaRPr sz="1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24"/>
          <p:cNvCxnSpPr/>
          <p:nvPr/>
        </p:nvCxnSpPr>
        <p:spPr>
          <a:xfrm>
            <a:off x="67056" y="4875928"/>
            <a:ext cx="9043416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24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pic>
        <p:nvPicPr>
          <p:cNvPr id="199" name="Google Shape;199;p24" descr="Эскиз Знак Витебск УМЧ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71" y="4666457"/>
            <a:ext cx="418941" cy="41894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/>
          <p:nvPr/>
        </p:nvSpPr>
        <p:spPr>
          <a:xfrm>
            <a:off x="1801505" y="277868"/>
            <a:ext cx="5418162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6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Деятельность субъектов профилактики</a:t>
            </a:r>
            <a:endParaRPr sz="16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987019" y="741308"/>
            <a:ext cx="6723965" cy="646986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субъекты профилактики правонарушений в пределах своей компетенции</a:t>
            </a:r>
            <a:endParaRPr sz="1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987096" y="2468594"/>
            <a:ext cx="6723888" cy="646986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принимают меры, направленные на устранение причин и условий, способствующих совершению правонарушений</a:t>
            </a:r>
            <a:endParaRPr sz="1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987096" y="3390373"/>
            <a:ext cx="6723888" cy="374571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осуществляют анализ проводимой работы</a:t>
            </a:r>
            <a:endParaRPr sz="1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977660" y="4007620"/>
            <a:ext cx="6733324" cy="646986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осуществляют иные полномочия, предусмотренные алгоритмом и другими актами законодательства</a:t>
            </a:r>
            <a:endParaRPr sz="1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1003782" y="1536847"/>
            <a:ext cx="6723812" cy="646986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выявляют причины и условия, способствующие совершению правонарушения</a:t>
            </a:r>
            <a:endParaRPr sz="1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6" name="Google Shape;206;p24"/>
          <p:cNvCxnSpPr>
            <a:stCxn id="201" idx="1"/>
            <a:endCxn id="204" idx="1"/>
          </p:cNvCxnSpPr>
          <p:nvPr/>
        </p:nvCxnSpPr>
        <p:spPr>
          <a:xfrm flipH="1">
            <a:off x="977719" y="1064801"/>
            <a:ext cx="9300" cy="3266400"/>
          </a:xfrm>
          <a:prstGeom prst="bentConnector3">
            <a:avLst>
              <a:gd name="adj1" fmla="val 2558689"/>
            </a:avLst>
          </a:prstGeom>
          <a:noFill/>
          <a:ln w="38100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7" name="Google Shape;207;p24"/>
          <p:cNvCxnSpPr>
            <a:endCxn id="205" idx="1"/>
          </p:cNvCxnSpPr>
          <p:nvPr/>
        </p:nvCxnSpPr>
        <p:spPr>
          <a:xfrm>
            <a:off x="754782" y="1860340"/>
            <a:ext cx="249000" cy="0"/>
          </a:xfrm>
          <a:prstGeom prst="straightConnector1">
            <a:avLst/>
          </a:prstGeom>
          <a:noFill/>
          <a:ln w="38100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8" name="Google Shape;208;p24"/>
          <p:cNvCxnSpPr/>
          <p:nvPr/>
        </p:nvCxnSpPr>
        <p:spPr>
          <a:xfrm>
            <a:off x="765545" y="3577658"/>
            <a:ext cx="248870" cy="0"/>
          </a:xfrm>
          <a:prstGeom prst="straightConnector1">
            <a:avLst/>
          </a:prstGeom>
          <a:noFill/>
          <a:ln w="38100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9" name="Google Shape;209;p24"/>
          <p:cNvCxnSpPr/>
          <p:nvPr/>
        </p:nvCxnSpPr>
        <p:spPr>
          <a:xfrm>
            <a:off x="765545" y="2792087"/>
            <a:ext cx="248870" cy="0"/>
          </a:xfrm>
          <a:prstGeom prst="straightConnector1">
            <a:avLst/>
          </a:prstGeom>
          <a:noFill/>
          <a:ln w="38100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25"/>
          <p:cNvCxnSpPr/>
          <p:nvPr/>
        </p:nvCxnSpPr>
        <p:spPr>
          <a:xfrm>
            <a:off x="67056" y="4875928"/>
            <a:ext cx="9043416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Google Shape;215;p25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pic>
        <p:nvPicPr>
          <p:cNvPr id="216" name="Google Shape;216;p25" descr="Эскиз Знак Витебск УМЧ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71" y="4666457"/>
            <a:ext cx="418941" cy="41894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/>
          <p:cNvSpPr/>
          <p:nvPr/>
        </p:nvSpPr>
        <p:spPr>
          <a:xfrm>
            <a:off x="1079291" y="140771"/>
            <a:ext cx="7018946" cy="66941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6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Порядок реагирования при выявлении критериев и признаков небезопасных условий проживания категорированных граждан, семей, воспитывающих детей</a:t>
            </a:r>
            <a:endParaRPr sz="15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1627199" y="846125"/>
            <a:ext cx="5923130" cy="32349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представитель субъекта профилактики правонарушений</a:t>
            </a:r>
            <a:endParaRPr sz="13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282748" y="1406696"/>
            <a:ext cx="2251880" cy="485239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критерии и признаки небезопасных условий проживания детей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3164701" y="1406697"/>
            <a:ext cx="2386083" cy="74062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критерии и признаки небезопасных условий проживания одиноких и одиноко проживающих пожилых граждан и инвалидов 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6237027" y="1406697"/>
            <a:ext cx="2647663" cy="996017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критерии и признаки небезопасных условий проживания у злоупотребляющих алкоголем, в притонах, у пенсионеров и инвалидов, совместно проживающих со склонными к  употреблению алкоголем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6237027" y="2553580"/>
            <a:ext cx="2647666" cy="74062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организации здравоохранения, советы ОПОП (при необходимости – иные) для проведения профилактических и иных мероприятий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3164701" y="2553580"/>
            <a:ext cx="2386084" cy="86832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КТЗиСЗ, ТЦСОН (при необходимости – иные) для рассмотрения вопросов оказания помощи в создании безопасных условий проживания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282748" y="2197271"/>
            <a:ext cx="2251880" cy="6129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 наличии оснований и полномочий – меры в соответствии с ПСМ №22 и (или) Декретом №18 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282748" y="3057552"/>
            <a:ext cx="2251880" cy="996017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разъяснительная работа по вопросам недопустимости оставления детей без присмотра, ответственности за ненадлежащее воспитание и содержание детей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6" name="Google Shape;226;p25"/>
          <p:cNvCxnSpPr>
            <a:stCxn id="220" idx="1"/>
            <a:endCxn id="223" idx="1"/>
          </p:cNvCxnSpPr>
          <p:nvPr/>
        </p:nvCxnSpPr>
        <p:spPr>
          <a:xfrm>
            <a:off x="3164701" y="1777011"/>
            <a:ext cx="600" cy="1210800"/>
          </a:xfrm>
          <a:prstGeom prst="bentConnector3">
            <a:avLst>
              <a:gd name="adj1" fmla="val -18537830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7" name="Google Shape;227;p25"/>
          <p:cNvCxnSpPr/>
          <p:nvPr/>
        </p:nvCxnSpPr>
        <p:spPr>
          <a:xfrm rot="5400000">
            <a:off x="5625327" y="2319929"/>
            <a:ext cx="1210800" cy="12600"/>
          </a:xfrm>
          <a:prstGeom prst="bentConnector3">
            <a:avLst>
              <a:gd name="adj1" fmla="val 0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28" name="Google Shape;228;p25"/>
          <p:cNvSpPr/>
          <p:nvPr/>
        </p:nvSpPr>
        <p:spPr>
          <a:xfrm>
            <a:off x="2942402" y="3770716"/>
            <a:ext cx="2373384" cy="996017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EC5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Сельский исполнительный комитет, горрайисполкомы, администрации районов в </a:t>
            </a:r>
            <a:br>
              <a:rPr lang="ru-RU"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г. Витебске для учета и принятия мер реагирования в рамках компетенции (при необходимости)</a:t>
            </a:r>
            <a:endParaRPr sz="10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 rot="-5400000">
            <a:off x="2307625" y="2228307"/>
            <a:ext cx="1174558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позднее 5 рабочих дней</a:t>
            </a:r>
            <a:endParaRPr sz="1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 rot="-5400000">
            <a:off x="5315029" y="2151787"/>
            <a:ext cx="1174558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позднее 5 рабочих дней</a:t>
            </a:r>
            <a:endParaRPr sz="1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1" name="Google Shape;231;p25"/>
          <p:cNvCxnSpPr/>
          <p:nvPr/>
        </p:nvCxnSpPr>
        <p:spPr>
          <a:xfrm rot="10800000">
            <a:off x="5710291" y="1540133"/>
            <a:ext cx="526736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p25"/>
          <p:cNvCxnSpPr/>
          <p:nvPr/>
        </p:nvCxnSpPr>
        <p:spPr>
          <a:xfrm>
            <a:off x="5697591" y="1540133"/>
            <a:ext cx="0" cy="2181882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3" name="Google Shape;233;p25"/>
          <p:cNvCxnSpPr/>
          <p:nvPr/>
        </p:nvCxnSpPr>
        <p:spPr>
          <a:xfrm rot="10800000">
            <a:off x="2792177" y="3722015"/>
            <a:ext cx="2905416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" name="Google Shape;234;p25"/>
          <p:cNvCxnSpPr/>
          <p:nvPr/>
        </p:nvCxnSpPr>
        <p:spPr>
          <a:xfrm>
            <a:off x="2792177" y="3722015"/>
            <a:ext cx="0" cy="331554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" name="Google Shape;235;p25"/>
          <p:cNvCxnSpPr/>
          <p:nvPr/>
        </p:nvCxnSpPr>
        <p:spPr>
          <a:xfrm>
            <a:off x="2792177" y="4053569"/>
            <a:ext cx="166378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36" name="Google Shape;236;p25"/>
          <p:cNvCxnSpPr/>
          <p:nvPr/>
        </p:nvCxnSpPr>
        <p:spPr>
          <a:xfrm rot="10800000">
            <a:off x="2689450" y="1640269"/>
            <a:ext cx="475251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7" name="Google Shape;237;p25"/>
          <p:cNvCxnSpPr/>
          <p:nvPr/>
        </p:nvCxnSpPr>
        <p:spPr>
          <a:xfrm>
            <a:off x="2689450" y="1644556"/>
            <a:ext cx="0" cy="2543007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25"/>
          <p:cNvCxnSpPr/>
          <p:nvPr/>
        </p:nvCxnSpPr>
        <p:spPr>
          <a:xfrm>
            <a:off x="2689450" y="4195397"/>
            <a:ext cx="252952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39" name="Google Shape;239;p25"/>
          <p:cNvSpPr txBox="1"/>
          <p:nvPr/>
        </p:nvSpPr>
        <p:spPr>
          <a:xfrm>
            <a:off x="3414206" y="3421903"/>
            <a:ext cx="1174558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позднее 5 рабочих дней</a:t>
            </a:r>
            <a:endParaRPr sz="1000" b="1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6549217" y="3561860"/>
            <a:ext cx="2335473" cy="996017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Субъекту профилактики правонарушений в течение 10 рабочих дней с выходом на место (при необходимости) изучить поступившую информацию и принять меры в пределах компетенции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1" name="Google Shape;241;p25"/>
          <p:cNvCxnSpPr/>
          <p:nvPr/>
        </p:nvCxnSpPr>
        <p:spPr>
          <a:xfrm rot="10800000">
            <a:off x="2567886" y="1531087"/>
            <a:ext cx="60782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2" name="Google Shape;242;p25"/>
          <p:cNvCxnSpPr/>
          <p:nvPr/>
        </p:nvCxnSpPr>
        <p:spPr>
          <a:xfrm>
            <a:off x="2627556" y="1540133"/>
            <a:ext cx="0" cy="2831016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3" name="Google Shape;243;p25"/>
          <p:cNvCxnSpPr/>
          <p:nvPr/>
        </p:nvCxnSpPr>
        <p:spPr>
          <a:xfrm>
            <a:off x="2641952" y="4371149"/>
            <a:ext cx="300450" cy="0"/>
          </a:xfrm>
          <a:prstGeom prst="straightConnector1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44" name="Google Shape;244;p25"/>
          <p:cNvCxnSpPr/>
          <p:nvPr/>
        </p:nvCxnSpPr>
        <p:spPr>
          <a:xfrm rot="10800000">
            <a:off x="5315787" y="4195397"/>
            <a:ext cx="123343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45" name="Google Shape;245;p25"/>
          <p:cNvSpPr txBox="1"/>
          <p:nvPr/>
        </p:nvSpPr>
        <p:spPr>
          <a:xfrm>
            <a:off x="5427826" y="3816758"/>
            <a:ext cx="1121391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позднее 30 рабочих дней</a:t>
            </a:r>
            <a:endParaRPr sz="1000" b="1" i="0" u="none" strike="noStrike" cap="none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6" name="Google Shape;246;p25"/>
          <p:cNvCxnSpPr/>
          <p:nvPr/>
        </p:nvCxnSpPr>
        <p:spPr>
          <a:xfrm rot="10800000">
            <a:off x="994867" y="1103781"/>
            <a:ext cx="632332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" name="Google Shape;247;p25"/>
          <p:cNvCxnSpPr/>
          <p:nvPr/>
        </p:nvCxnSpPr>
        <p:spPr>
          <a:xfrm>
            <a:off x="994867" y="1103781"/>
            <a:ext cx="0" cy="302915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48" name="Google Shape;248;p25"/>
          <p:cNvCxnSpPr/>
          <p:nvPr/>
        </p:nvCxnSpPr>
        <p:spPr>
          <a:xfrm rot="10800000">
            <a:off x="7560860" y="1101747"/>
            <a:ext cx="632332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249;p25"/>
          <p:cNvCxnSpPr/>
          <p:nvPr/>
        </p:nvCxnSpPr>
        <p:spPr>
          <a:xfrm>
            <a:off x="8199288" y="1101747"/>
            <a:ext cx="0" cy="302915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0" name="Google Shape;250;p25"/>
          <p:cNvCxnSpPr>
            <a:endCxn id="220" idx="0"/>
          </p:cNvCxnSpPr>
          <p:nvPr/>
        </p:nvCxnSpPr>
        <p:spPr>
          <a:xfrm>
            <a:off x="4357743" y="1169697"/>
            <a:ext cx="0" cy="23700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1" name="Google Shape;251;p25"/>
          <p:cNvCxnSpPr>
            <a:stCxn id="219" idx="1"/>
          </p:cNvCxnSpPr>
          <p:nvPr/>
        </p:nvCxnSpPr>
        <p:spPr>
          <a:xfrm rot="10800000">
            <a:off x="172348" y="1649315"/>
            <a:ext cx="110400" cy="0"/>
          </a:xfrm>
          <a:prstGeom prst="straightConnector1">
            <a:avLst/>
          </a:prstGeom>
          <a:noFill/>
          <a:ln w="222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25"/>
          <p:cNvCxnSpPr/>
          <p:nvPr/>
        </p:nvCxnSpPr>
        <p:spPr>
          <a:xfrm>
            <a:off x="161862" y="1649317"/>
            <a:ext cx="0" cy="1906243"/>
          </a:xfrm>
          <a:prstGeom prst="straightConnector1">
            <a:avLst/>
          </a:prstGeom>
          <a:noFill/>
          <a:ln w="222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253;p25"/>
          <p:cNvCxnSpPr/>
          <p:nvPr/>
        </p:nvCxnSpPr>
        <p:spPr>
          <a:xfrm>
            <a:off x="161862" y="3555560"/>
            <a:ext cx="141897" cy="2"/>
          </a:xfrm>
          <a:prstGeom prst="straightConnector1">
            <a:avLst/>
          </a:prstGeom>
          <a:noFill/>
          <a:ln w="22225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4" name="Google Shape;254;p25"/>
          <p:cNvCxnSpPr/>
          <p:nvPr/>
        </p:nvCxnSpPr>
        <p:spPr>
          <a:xfrm>
            <a:off x="172371" y="2503739"/>
            <a:ext cx="141891" cy="0"/>
          </a:xfrm>
          <a:prstGeom prst="straightConnector1">
            <a:avLst/>
          </a:prstGeom>
          <a:noFill/>
          <a:ln w="22225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5" name="Google Shape;255;p25"/>
          <p:cNvCxnSpPr>
            <a:stCxn id="222" idx="2"/>
          </p:cNvCxnSpPr>
          <p:nvPr/>
        </p:nvCxnSpPr>
        <p:spPr>
          <a:xfrm>
            <a:off x="7560860" y="3294208"/>
            <a:ext cx="0" cy="2613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6" name="Google Shape;256;p25"/>
          <p:cNvCxnSpPr/>
          <p:nvPr/>
        </p:nvCxnSpPr>
        <p:spPr>
          <a:xfrm>
            <a:off x="5550784" y="3346645"/>
            <a:ext cx="1877654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25"/>
          <p:cNvCxnSpPr/>
          <p:nvPr/>
        </p:nvCxnSpPr>
        <p:spPr>
          <a:xfrm>
            <a:off x="7428786" y="3346645"/>
            <a:ext cx="0" cy="2152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2" name="Google Shape;262;p26"/>
          <p:cNvCxnSpPr/>
          <p:nvPr/>
        </p:nvCxnSpPr>
        <p:spPr>
          <a:xfrm>
            <a:off x="5253419" y="3346645"/>
            <a:ext cx="217501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63;p26"/>
          <p:cNvCxnSpPr/>
          <p:nvPr/>
        </p:nvCxnSpPr>
        <p:spPr>
          <a:xfrm>
            <a:off x="5107330" y="3133864"/>
            <a:ext cx="14608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" name="Google Shape;264;p26"/>
          <p:cNvCxnSpPr/>
          <p:nvPr/>
        </p:nvCxnSpPr>
        <p:spPr>
          <a:xfrm>
            <a:off x="2566142" y="3395476"/>
            <a:ext cx="46873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26"/>
          <p:cNvCxnSpPr/>
          <p:nvPr/>
        </p:nvCxnSpPr>
        <p:spPr>
          <a:xfrm>
            <a:off x="67056" y="4875928"/>
            <a:ext cx="9043416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6" name="Google Shape;266;p26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pic>
        <p:nvPicPr>
          <p:cNvPr id="267" name="Google Shape;267;p26" descr="Эскиз Знак Витебск УМЧ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71" y="4666457"/>
            <a:ext cx="418941" cy="41894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6"/>
          <p:cNvSpPr/>
          <p:nvPr/>
        </p:nvSpPr>
        <p:spPr>
          <a:xfrm>
            <a:off x="419225" y="247819"/>
            <a:ext cx="8339078" cy="4770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6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Порядок реагирования при выявлении признаков небезопасных условий проживания (в т.ч. некатегорированных граждан)</a:t>
            </a:r>
            <a:endParaRPr sz="15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26"/>
          <p:cNvSpPr/>
          <p:nvPr/>
        </p:nvSpPr>
        <p:spPr>
          <a:xfrm>
            <a:off x="1627199" y="846125"/>
            <a:ext cx="5923130" cy="32349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представитель субъекта профилактики правонарушений</a:t>
            </a:r>
            <a:endParaRPr sz="13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303759" y="1406696"/>
            <a:ext cx="2251880" cy="1123712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признаки нарушений правил устройства и технической  эксплуатации электрических и теплоиспользующих установок, правил техники безопасности при их эксплуатации, правил электро- и теплоснабжения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26"/>
          <p:cNvSpPr/>
          <p:nvPr/>
        </p:nvSpPr>
        <p:spPr>
          <a:xfrm>
            <a:off x="3194167" y="1456751"/>
            <a:ext cx="1883696" cy="485239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признаки нарушений правил пользования газом в быту 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26"/>
          <p:cNvSpPr/>
          <p:nvPr/>
        </p:nvSpPr>
        <p:spPr>
          <a:xfrm>
            <a:off x="6237030" y="1406696"/>
            <a:ext cx="2647663" cy="6129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признаки нарушений правил пожарной безопасности для жилых домов, строений и сооружений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26"/>
          <p:cNvSpPr/>
          <p:nvPr/>
        </p:nvSpPr>
        <p:spPr>
          <a:xfrm>
            <a:off x="6237027" y="2681275"/>
            <a:ext cx="2647666" cy="485239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городские и районные отделы по чрезвычайным ситуациям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26"/>
          <p:cNvSpPr/>
          <p:nvPr/>
        </p:nvSpPr>
        <p:spPr>
          <a:xfrm>
            <a:off x="3194165" y="2326193"/>
            <a:ext cx="1913165" cy="996017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государственный энергетический и газовый надзор, газоснабжающие организации для принятия мер реагирования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26"/>
          <p:cNvSpPr/>
          <p:nvPr/>
        </p:nvSpPr>
        <p:spPr>
          <a:xfrm>
            <a:off x="314262" y="2763550"/>
            <a:ext cx="2251880" cy="74062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государственный энергетический и газовый надзор, энергоснабжающие организации для принятия мер реагирования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76" name="Google Shape;276;p26"/>
          <p:cNvCxnSpPr>
            <a:stCxn id="271" idx="3"/>
            <a:endCxn id="274" idx="3"/>
          </p:cNvCxnSpPr>
          <p:nvPr/>
        </p:nvCxnSpPr>
        <p:spPr>
          <a:xfrm>
            <a:off x="5077863" y="1699371"/>
            <a:ext cx="29400" cy="1124700"/>
          </a:xfrm>
          <a:prstGeom prst="bentConnector3">
            <a:avLst>
              <a:gd name="adj1" fmla="val 552293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7" name="Google Shape;277;p26"/>
          <p:cNvCxnSpPr/>
          <p:nvPr/>
        </p:nvCxnSpPr>
        <p:spPr>
          <a:xfrm rot="5400000">
            <a:off x="5625327" y="2319929"/>
            <a:ext cx="1210800" cy="12600"/>
          </a:xfrm>
          <a:prstGeom prst="bentConnector3">
            <a:avLst>
              <a:gd name="adj1" fmla="val 0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8" name="Google Shape;278;p26"/>
          <p:cNvSpPr/>
          <p:nvPr/>
        </p:nvSpPr>
        <p:spPr>
          <a:xfrm>
            <a:off x="2381693" y="3817249"/>
            <a:ext cx="2934094" cy="740628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EC5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Сельский исполнительный комитет, горрайисполкомы, администрации районов в г. Витебске для учета и принятия мер реагирования в рамках компетенции (при необходимости)</a:t>
            </a:r>
            <a:endParaRPr sz="10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 rot="5400000">
            <a:off x="4885182" y="2107152"/>
            <a:ext cx="1085288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позднее 5 рабочих дней</a:t>
            </a:r>
            <a:endParaRPr sz="1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 rot="-5400000">
            <a:off x="5315029" y="2151787"/>
            <a:ext cx="1174558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позднее 5 рабочих дней</a:t>
            </a:r>
            <a:endParaRPr sz="1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6549217" y="3561860"/>
            <a:ext cx="2335473" cy="996017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Субъекту профилактики правонарушений в течение 10 рабочих дней с выходом на место (при необходимости) изучить поступившую информацию и принять меры в пределах компетенции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2" name="Google Shape;282;p26"/>
          <p:cNvCxnSpPr/>
          <p:nvPr/>
        </p:nvCxnSpPr>
        <p:spPr>
          <a:xfrm rot="10800000">
            <a:off x="5315787" y="4195397"/>
            <a:ext cx="123343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3" name="Google Shape;283;p26"/>
          <p:cNvSpPr txBox="1"/>
          <p:nvPr/>
        </p:nvSpPr>
        <p:spPr>
          <a:xfrm>
            <a:off x="5427826" y="3816758"/>
            <a:ext cx="1121391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позднее 30 рабочих дней</a:t>
            </a:r>
            <a:endParaRPr sz="1000" b="1" i="0" u="none" strike="noStrike" cap="none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4" name="Google Shape;284;p26"/>
          <p:cNvCxnSpPr/>
          <p:nvPr/>
        </p:nvCxnSpPr>
        <p:spPr>
          <a:xfrm rot="10800000">
            <a:off x="994867" y="1103781"/>
            <a:ext cx="632332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5" name="Google Shape;285;p26"/>
          <p:cNvCxnSpPr/>
          <p:nvPr/>
        </p:nvCxnSpPr>
        <p:spPr>
          <a:xfrm>
            <a:off x="994867" y="1103781"/>
            <a:ext cx="0" cy="302915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86" name="Google Shape;286;p26"/>
          <p:cNvCxnSpPr/>
          <p:nvPr/>
        </p:nvCxnSpPr>
        <p:spPr>
          <a:xfrm rot="10800000">
            <a:off x="7560860" y="1101747"/>
            <a:ext cx="632332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7" name="Google Shape;287;p26"/>
          <p:cNvCxnSpPr/>
          <p:nvPr/>
        </p:nvCxnSpPr>
        <p:spPr>
          <a:xfrm>
            <a:off x="8199288" y="1101747"/>
            <a:ext cx="0" cy="302915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88" name="Google Shape;288;p26"/>
          <p:cNvCxnSpPr>
            <a:endCxn id="271" idx="0"/>
          </p:cNvCxnSpPr>
          <p:nvPr/>
        </p:nvCxnSpPr>
        <p:spPr>
          <a:xfrm>
            <a:off x="4136015" y="1169651"/>
            <a:ext cx="0" cy="28710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89" name="Google Shape;289;p26"/>
          <p:cNvCxnSpPr>
            <a:stCxn id="273" idx="2"/>
          </p:cNvCxnSpPr>
          <p:nvPr/>
        </p:nvCxnSpPr>
        <p:spPr>
          <a:xfrm>
            <a:off x="7560860" y="3166514"/>
            <a:ext cx="0" cy="389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90" name="Google Shape;290;p26"/>
          <p:cNvCxnSpPr/>
          <p:nvPr/>
        </p:nvCxnSpPr>
        <p:spPr>
          <a:xfrm>
            <a:off x="7428786" y="3346645"/>
            <a:ext cx="0" cy="2152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91" name="Google Shape;291;p26"/>
          <p:cNvCxnSpPr/>
          <p:nvPr/>
        </p:nvCxnSpPr>
        <p:spPr>
          <a:xfrm rot="10800000">
            <a:off x="5253419" y="3133864"/>
            <a:ext cx="0" cy="212781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2" name="Google Shape;292;p26"/>
          <p:cNvCxnSpPr/>
          <p:nvPr/>
        </p:nvCxnSpPr>
        <p:spPr>
          <a:xfrm>
            <a:off x="7253492" y="3395476"/>
            <a:ext cx="0" cy="17719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93" name="Google Shape;293;p26"/>
          <p:cNvCxnSpPr/>
          <p:nvPr/>
        </p:nvCxnSpPr>
        <p:spPr>
          <a:xfrm rot="-5400000" flipH="1">
            <a:off x="2027729" y="2399421"/>
            <a:ext cx="1124700" cy="29400"/>
          </a:xfrm>
          <a:prstGeom prst="bentConnector3">
            <a:avLst>
              <a:gd name="adj1" fmla="val 0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94" name="Google Shape;294;p26"/>
          <p:cNvSpPr txBox="1"/>
          <p:nvPr/>
        </p:nvSpPr>
        <p:spPr>
          <a:xfrm rot="5400000">
            <a:off x="2322040" y="2220009"/>
            <a:ext cx="1085288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позднее 5 рабочих дней</a:t>
            </a:r>
            <a:endParaRPr sz="1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27"/>
          <p:cNvCxnSpPr/>
          <p:nvPr/>
        </p:nvCxnSpPr>
        <p:spPr>
          <a:xfrm>
            <a:off x="67056" y="4875928"/>
            <a:ext cx="9043416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0" name="Google Shape;300;p27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pic>
        <p:nvPicPr>
          <p:cNvPr id="301" name="Google Shape;301;p27" descr="Эскиз Знак Витебск УМЧ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71" y="4666457"/>
            <a:ext cx="418941" cy="41894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7"/>
          <p:cNvSpPr/>
          <p:nvPr/>
        </p:nvSpPr>
        <p:spPr>
          <a:xfrm>
            <a:off x="1576164" y="155039"/>
            <a:ext cx="6277971" cy="5847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6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Организация деятельности субъектов профилактики правонарушений</a:t>
            </a:r>
            <a:endParaRPr sz="1600" b="1" i="1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832215" y="898373"/>
            <a:ext cx="7765875" cy="357545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Облисполком, горрайисполкомы, администрации районов в г. Витебске</a:t>
            </a:r>
            <a:endParaRPr sz="15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1705673" y="1652176"/>
            <a:ext cx="6892417" cy="6129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соответствующей территории осуществляют организацию взаимодействия субъектов профилактики правонарушений</a:t>
            </a:r>
            <a:endParaRPr sz="15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27"/>
          <p:cNvSpPr/>
          <p:nvPr/>
        </p:nvSpPr>
        <p:spPr>
          <a:xfrm>
            <a:off x="1705673" y="2651647"/>
            <a:ext cx="6892417" cy="1379101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508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 взаимодействии с иными субъектами ежегодно до 25 января организуют и проводят обучение представителей субъектов профилактики правонарушений, иных заинтересованных критериям и признакам небезопасных условий проживания граждан в жилищном фонде </a:t>
            </a:r>
            <a:endParaRPr sz="15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6" name="Google Shape;306;p27"/>
          <p:cNvCxnSpPr>
            <a:stCxn id="303" idx="2"/>
            <a:endCxn id="305" idx="1"/>
          </p:cNvCxnSpPr>
          <p:nvPr/>
        </p:nvCxnSpPr>
        <p:spPr>
          <a:xfrm rot="5400000">
            <a:off x="2167703" y="793768"/>
            <a:ext cx="2085300" cy="3009600"/>
          </a:xfrm>
          <a:prstGeom prst="bentConnector4">
            <a:avLst>
              <a:gd name="adj1" fmla="val 7972"/>
              <a:gd name="adj2" fmla="val 126316"/>
            </a:avLst>
          </a:prstGeom>
          <a:noFill/>
          <a:ln w="38100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07" name="Google Shape;307;p27"/>
          <p:cNvCxnSpPr>
            <a:endCxn id="304" idx="1"/>
          </p:cNvCxnSpPr>
          <p:nvPr/>
        </p:nvCxnSpPr>
        <p:spPr>
          <a:xfrm>
            <a:off x="914273" y="1958643"/>
            <a:ext cx="791400" cy="0"/>
          </a:xfrm>
          <a:prstGeom prst="straightConnector1">
            <a:avLst/>
          </a:prstGeom>
          <a:noFill/>
          <a:ln w="38100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Ион">
  <a:themeElements>
    <a:clrScheme name="Ион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1402</Words>
  <Application>Microsoft Office PowerPoint</Application>
  <PresentationFormat>Экран (16:9)</PresentationFormat>
  <Paragraphs>138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Noto Sans Symbols</vt:lpstr>
      <vt:lpstr>Times New Roman</vt:lpstr>
      <vt:lpstr>Calibri</vt:lpstr>
      <vt:lpstr>Century Gothic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Dekstop</dc:creator>
  <cp:lastModifiedBy>Dekstop</cp:lastModifiedBy>
  <cp:revision>1</cp:revision>
  <dcterms:modified xsi:type="dcterms:W3CDTF">2024-10-22T09:49:12Z</dcterms:modified>
</cp:coreProperties>
</file>